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72" r:id="rId26"/>
    <p:sldId id="281" r:id="rId27"/>
    <p:sldId id="28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01" y="-52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Importing the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5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10297"/>
            <a:ext cx="6470650" cy="327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2743200"/>
            <a:ext cx="7620000" cy="249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958149"/>
            <a:ext cx="51435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26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6381750" cy="343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63950"/>
            <a:ext cx="7620000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72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" y="1893570"/>
            <a:ext cx="7459980" cy="4213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79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7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6200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36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"/>
            <a:ext cx="56959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7620000" cy="368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25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2108"/>
            <a:ext cx="7620000" cy="367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895350"/>
            <a:ext cx="90678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2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665480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524250"/>
            <a:ext cx="7620000" cy="333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98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"/>
            <a:ext cx="65468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7218"/>
            <a:ext cx="7620000" cy="384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136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620000" cy="366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77694"/>
            <a:ext cx="5000625" cy="271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3400"/>
            <a:ext cx="3731579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52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4879"/>
            <a:ext cx="7620000" cy="363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68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52891"/>
            <a:ext cx="7620000" cy="3695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564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620000" cy="367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6572250" cy="296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28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7620000" cy="3674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" y="3581400"/>
            <a:ext cx="7996881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908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95"/>
            <a:ext cx="7620000" cy="369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57599"/>
            <a:ext cx="7105650" cy="314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57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8" y="0"/>
            <a:ext cx="73533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0" y="2942066"/>
            <a:ext cx="88963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7" y="5514975"/>
            <a:ext cx="81057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668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8535"/>
            <a:ext cx="8982075" cy="356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399"/>
            <a:ext cx="7002780" cy="325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659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1" y="-10297"/>
            <a:ext cx="8991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5155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Exploring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57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6299200" cy="30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38600"/>
            <a:ext cx="505206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163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57" y="0"/>
            <a:ext cx="90678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" y="2171700"/>
            <a:ext cx="706374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96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7620000" cy="382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26" y="4876800"/>
            <a:ext cx="66675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726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"/>
            <a:ext cx="710184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226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main features that the box plot </a:t>
            </a:r>
            <a:r>
              <a:rPr lang="en-US" dirty="0" smtClean="0"/>
              <a:t>shows </a:t>
            </a:r>
            <a:r>
              <a:rPr lang="en-US" dirty="0"/>
              <a:t>are the median of the data, </a:t>
            </a:r>
            <a:r>
              <a:rPr lang="en-US" dirty="0" smtClean="0"/>
              <a:t>which </a:t>
            </a:r>
            <a:r>
              <a:rPr lang="en-US" dirty="0"/>
              <a:t>represents where the middle data point is. </a:t>
            </a:r>
          </a:p>
          <a:p>
            <a:r>
              <a:rPr lang="en-US" dirty="0"/>
              <a:t>The upper quartile shows where the 75th percentile is. </a:t>
            </a:r>
            <a:r>
              <a:rPr lang="en-US" dirty="0" smtClean="0"/>
              <a:t>The </a:t>
            </a:r>
            <a:r>
              <a:rPr lang="en-US" dirty="0"/>
              <a:t>lower quartile shows where the 25th percentile is. </a:t>
            </a:r>
          </a:p>
          <a:p>
            <a:r>
              <a:rPr lang="en-US" dirty="0"/>
              <a:t>The data between the upper and lower quartile </a:t>
            </a:r>
            <a:r>
              <a:rPr lang="en-US" dirty="0" smtClean="0"/>
              <a:t>represents </a:t>
            </a:r>
            <a:r>
              <a:rPr lang="en-US" dirty="0"/>
              <a:t>the interquartile range. </a:t>
            </a:r>
          </a:p>
          <a:p>
            <a:r>
              <a:rPr lang="en-US" dirty="0"/>
              <a:t>Next, you have the lower and upper extremes. </a:t>
            </a:r>
            <a:r>
              <a:rPr lang="en-US" dirty="0" smtClean="0"/>
              <a:t>These </a:t>
            </a:r>
            <a:r>
              <a:rPr lang="en-US" dirty="0"/>
              <a:t>are calculated as 1.5 times the interquartile range above </a:t>
            </a:r>
            <a:r>
              <a:rPr lang="en-US" dirty="0" smtClean="0"/>
              <a:t>the </a:t>
            </a:r>
            <a:r>
              <a:rPr lang="en-US" dirty="0"/>
              <a:t>75th percentile and as </a:t>
            </a:r>
            <a:r>
              <a:rPr lang="en-US" dirty="0" smtClean="0"/>
              <a:t>1.5 </a:t>
            </a:r>
            <a:r>
              <a:rPr lang="en-US" dirty="0"/>
              <a:t>times the IQR below the 25th percentile. </a:t>
            </a:r>
          </a:p>
          <a:p>
            <a:r>
              <a:rPr lang="en-US" dirty="0"/>
              <a:t>Finally, box plots also display outliers as </a:t>
            </a:r>
            <a:r>
              <a:rPr lang="en-US" dirty="0" smtClean="0"/>
              <a:t>individual </a:t>
            </a:r>
            <a:r>
              <a:rPr lang="en-US" dirty="0"/>
              <a:t>dots that occur outside the upper and lower extremes. </a:t>
            </a:r>
          </a:p>
          <a:p>
            <a:r>
              <a:rPr lang="en-US" dirty="0"/>
              <a:t>With box plots, you can easily spot </a:t>
            </a:r>
            <a:r>
              <a:rPr lang="en-US" dirty="0" smtClean="0"/>
              <a:t>outliers </a:t>
            </a:r>
            <a:r>
              <a:rPr lang="en-US" dirty="0"/>
              <a:t>and also see the distribution and </a:t>
            </a:r>
            <a:r>
              <a:rPr lang="en-US" dirty="0" err="1"/>
              <a:t>skewness</a:t>
            </a:r>
            <a:r>
              <a:rPr lang="en-US" dirty="0"/>
              <a:t> of the data. </a:t>
            </a:r>
            <a:r>
              <a:rPr lang="en-US" dirty="0" smtClean="0"/>
              <a:t>Box </a:t>
            </a:r>
            <a:r>
              <a:rPr lang="en-US" dirty="0"/>
              <a:t>plots make it easy to compare between groups.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152400"/>
            <a:ext cx="85439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11" y="914400"/>
            <a:ext cx="3824288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035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0"/>
            <a:ext cx="866775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44537"/>
            <a:ext cx="7620000" cy="353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456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6588"/>
            <a:ext cx="7025640" cy="416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634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6964680" cy="34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81400"/>
            <a:ext cx="7226386" cy="324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11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" y="1"/>
            <a:ext cx="840151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"/>
            <a:ext cx="7543800" cy="392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11" y="3352799"/>
            <a:ext cx="7063689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068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2771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038599"/>
            <a:ext cx="5715000" cy="276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468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6789420" cy="310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24865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43" y="3895725"/>
            <a:ext cx="7912057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211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6537960" cy="250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7386098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553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" y="2038350"/>
            <a:ext cx="728472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41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95"/>
            <a:ext cx="7620000" cy="391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316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7117080" cy="353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7240287" cy="285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033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490460" cy="4008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536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0" y="381000"/>
            <a:ext cx="7620000" cy="252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785286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65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Pandas </a:t>
            </a:r>
            <a:r>
              <a:rPr lang="en-US" dirty="0"/>
              <a:t>offers data structure and tools for effective data manipulation and analysis. </a:t>
            </a:r>
          </a:p>
          <a:p>
            <a:r>
              <a:rPr lang="en-US" dirty="0"/>
              <a:t>It provides facts, access to structured data. </a:t>
            </a:r>
            <a:r>
              <a:rPr lang="en-US" dirty="0" smtClean="0"/>
              <a:t>The </a:t>
            </a:r>
            <a:r>
              <a:rPr lang="en-US" dirty="0"/>
              <a:t>primary instrument of Pandas is the two dimensional table consisting of column </a:t>
            </a:r>
            <a:r>
              <a:rPr lang="en-US" dirty="0" smtClean="0"/>
              <a:t>and </a:t>
            </a:r>
            <a:r>
              <a:rPr lang="en-US" dirty="0"/>
              <a:t>row labels, which are called a data frame. </a:t>
            </a:r>
          </a:p>
          <a:p>
            <a:r>
              <a:rPr lang="en-US" dirty="0"/>
              <a:t>It is designed to provided easy indexing functionality. 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uses arrays for its inputs and outputs. </a:t>
            </a:r>
            <a:r>
              <a:rPr lang="en-US" dirty="0" smtClean="0"/>
              <a:t>It </a:t>
            </a:r>
            <a:r>
              <a:rPr lang="en-US" dirty="0"/>
              <a:t>can be extended to objects for matrices and </a:t>
            </a:r>
            <a:r>
              <a:rPr lang="en-US" dirty="0" smtClean="0"/>
              <a:t>with </a:t>
            </a:r>
            <a:r>
              <a:rPr lang="en-US" dirty="0"/>
              <a:t>minor coding changes, developers can perform fast array processing. </a:t>
            </a:r>
          </a:p>
          <a:p>
            <a:r>
              <a:rPr lang="en-US" dirty="0" err="1"/>
              <a:t>SciPy</a:t>
            </a:r>
            <a:r>
              <a:rPr lang="en-US" dirty="0"/>
              <a:t> includes functions for </a:t>
            </a:r>
            <a:r>
              <a:rPr lang="en-US" dirty="0" smtClean="0"/>
              <a:t>some </a:t>
            </a:r>
            <a:r>
              <a:rPr lang="en-US" dirty="0"/>
              <a:t>advanced math problems as listed on this slide, as well as data visualization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63309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267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7620000" cy="356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57599"/>
            <a:ext cx="6813550" cy="3120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53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7620000" cy="3848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800"/>
            <a:ext cx="73025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73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620000" cy="379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86199"/>
            <a:ext cx="6775450" cy="2905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17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"/>
            <a:ext cx="6527800" cy="30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7620000" cy="3625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670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113</TotalTime>
  <Words>32</Words>
  <Application>Microsoft Office PowerPoint</Application>
  <PresentationFormat>On-screen Show (4:3)</PresentationFormat>
  <Paragraphs>39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Adjacency</vt:lpstr>
      <vt:lpstr>Week-01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Week-03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Week-01</dc:title>
  <dc:creator>lenovo</dc:creator>
  <cp:lastModifiedBy>lenovo</cp:lastModifiedBy>
  <cp:revision>10</cp:revision>
  <dcterms:created xsi:type="dcterms:W3CDTF">2006-08-16T00:00:00Z</dcterms:created>
  <dcterms:modified xsi:type="dcterms:W3CDTF">2020-06-09T10:20:36Z</dcterms:modified>
</cp:coreProperties>
</file>